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323" r:id="rId3"/>
    <p:sldId id="32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65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F8412-714B-B547-93C7-F842C4F4D136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37CF1-4509-C344-AA9A-12AB3AE71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9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37CF1-4509-C344-AA9A-12AB3AE71A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93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5502-FD94-C44C-BDF1-7AFF25250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32956-B76D-0043-A625-D4095E267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F0638-4FA5-4040-83BE-BA5051D5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D8A9F-8BCD-5F44-9A92-376BD792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22BCD-88AC-2E43-8876-C8343D97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2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A9C5-4BC0-B84E-BCA9-921F194D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869FA-3FA5-5143-81F5-76CABB896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A00D0-DBC3-9E41-9B25-A5115886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B2072-AFA4-8545-B243-CD372E50C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DEB1B-DB71-2341-B20D-9DD43A4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0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60EC9F-EF36-B74C-8331-76481B1E7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2F0E3-2B1B-7843-AA6A-E663FBD6D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317BB-E438-8647-A08D-AC999A5F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F04BE-819F-304A-8437-A5FB18988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4940A-A7B6-9944-B464-7C7606CF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1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9C7B-8A09-8A4E-B31F-F0441771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17FDC-BB31-9F46-958D-86336C106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2CC47-9B23-7E44-8CBF-53F441ACC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38184-2B90-AE4F-B4FE-63BABBA0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62420-DDD3-434A-A201-50915117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6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2FC0-A3CA-9A49-BE2B-553507BC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DBAFF-91EF-F24F-A528-E2123E36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BC961-E227-734D-9727-5D6003CF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A8957-AA5E-9547-B6C1-C8A396B8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1B034-7D75-5E4F-ABD4-95230F74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1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CA9D-9565-7442-AA90-E8A9ECDF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C3333-2E9F-BB47-90AA-AD8B520E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74D46-48D1-6E42-945C-47008D621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CA547-6F7A-CB4D-AC95-6095FC14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1CEC2-199D-6843-9976-5CB877A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7767C-7B0D-E94E-AB6E-CC28C9F2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3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D499-0194-744F-8FD9-7F57A0D8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5F67E9-895E-AD4F-BB71-086F5732A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6C0F1-4DED-FA43-B6F1-5ED0530C0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179A5-EB8D-F94E-B572-82F8A85A2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92A85A-0E5B-3946-9816-B7A5D4077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3F228-32B0-E746-93B0-BDCE0ACC3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F7C7A8-789B-6F48-BFB1-5BDD65C82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B5B5A-486A-2E4A-8B14-33C222DC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5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CB34-8485-AB4B-A868-136BA885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9C5EF-88C1-F64A-A56B-123F3A33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3E2DC4-D521-AD41-B4D6-E095111E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0711B-6B82-D74B-97BB-4ECC0660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B5C99-9A6E-904D-9F06-0ADC384D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634D2-2432-584E-AB72-F5AC51E76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3F59D-1A2A-3F4A-A627-3D981443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8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88CA-6195-494A-A7C5-6553A7574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49351-274D-3746-A5DD-1AD844668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92814-68EA-7A4E-BBA9-EEE6EFD2B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CFA8B-027D-1747-AC2E-501CE231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03892-473F-6B49-9765-533394269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42DD8-63B4-2246-A03A-CD3E4412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5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01D0-5380-D940-9A6C-76C23E60F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14CC5-BC96-3A49-B17D-3454A776C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9390B-CD33-E84F-8AE6-C4C5D70F9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E04DF-1396-0D49-98A9-56D7CDDD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55087-4D26-C24B-81C4-40D9F3C0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5A75E-429E-5247-ACE1-B52BCF87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3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715399-F46E-134C-87A8-30CF0203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A60A9-E87F-4F46-BE75-E046F1455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C5D13-4E69-6C46-8D1C-FD38F3831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B76BD-8AAC-B642-8329-51BF3D371EC0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D186F-1C11-534D-B126-E74DA465C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3DCAF-7248-CD45-943C-D33E173F7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01951-EDAA-F245-A8CB-E4F2004B7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1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11" Type="http://schemas.openxmlformats.org/officeDocument/2006/relationships/image" Target="../media/image2.png"/><Relationship Id="rId5" Type="http://schemas.openxmlformats.org/officeDocument/2006/relationships/image" Target="../media/image8.jpg"/><Relationship Id="rId10" Type="http://schemas.openxmlformats.org/officeDocument/2006/relationships/image" Target="../media/image1.pn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eattlecentral.edu/campus-life/student-support-and-services/mesa" TargetMode="External"/><Relationship Id="rId5" Type="http://schemas.openxmlformats.org/officeDocument/2006/relationships/hyperlink" Target="mailto:HUOutreach@fredhutch.org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543EF9-BCB6-994A-8824-889BBCD0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" y="3981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EC523C3-F7EA-5C4A-BF58-BE204D51B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608" y="236480"/>
            <a:ext cx="2495107" cy="1040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685E3-A3AE-0F4B-B113-F00A0D1323E4}"/>
              </a:ext>
            </a:extLst>
          </p:cNvPr>
          <p:cNvSpPr txBox="1"/>
          <p:nvPr/>
        </p:nvSpPr>
        <p:spPr>
          <a:xfrm>
            <a:off x="1366345" y="443983"/>
            <a:ext cx="8388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Hutch United – Seattle Central College MESA Program Partnership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15E35-E6F7-704A-9F8A-0837DEE768A5}"/>
              </a:ext>
            </a:extLst>
          </p:cNvPr>
          <p:cNvSpPr txBox="1"/>
          <p:nvPr/>
        </p:nvSpPr>
        <p:spPr>
          <a:xfrm>
            <a:off x="5560795" y="5906653"/>
            <a:ext cx="550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MESA = Mathematics, Engineering, Science Achievement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0FCF8-214F-6F47-8172-511E2E408853}"/>
              </a:ext>
            </a:extLst>
          </p:cNvPr>
          <p:cNvSpPr txBox="1"/>
          <p:nvPr/>
        </p:nvSpPr>
        <p:spPr>
          <a:xfrm>
            <a:off x="8628994" y="1729484"/>
            <a:ext cx="2785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MESA Programs are targeted to increase representation of women, Black/African Americans, Latinx/Hispanic, Native American/Alaskan, and Native Hawaiian/Pacific Islanders in STEM fields.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C43B9-D78E-EC4E-8CE4-68D8B197B57E}"/>
              </a:ext>
            </a:extLst>
          </p:cNvPr>
          <p:cNvSpPr txBox="1"/>
          <p:nvPr/>
        </p:nvSpPr>
        <p:spPr>
          <a:xfrm>
            <a:off x="422363" y="1596912"/>
            <a:ext cx="4801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partnership with Seattle Central College MESA is driven by Hutch United, but includes many volunteers and supporters across Fred Hutch: lab techs, PhD students, postdocs, PIs, administrative staff, event management staff, front desk staff, security, training labs, Center IT, SEP, HR, and ODEI. </a:t>
            </a:r>
          </a:p>
        </p:txBody>
      </p:sp>
      <p:pic>
        <p:nvPicPr>
          <p:cNvPr id="12" name="Picture 11" descr="A group of people in a store&#10;&#10;Description automatically generated with medium confidence">
            <a:extLst>
              <a:ext uri="{FF2B5EF4-FFF2-40B4-BE49-F238E27FC236}">
                <a16:creationId xmlns:a16="http://schemas.microsoft.com/office/drawing/2014/main" id="{DE0C7638-4A25-BA47-9312-EE3DC30DB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62" y="3638334"/>
            <a:ext cx="4253146" cy="2951651"/>
          </a:xfrm>
          <a:prstGeom prst="rect">
            <a:avLst/>
          </a:prstGeom>
        </p:spPr>
      </p:pic>
      <p:pic>
        <p:nvPicPr>
          <p:cNvPr id="14" name="Picture 13" descr="A picture containing text, person, preparing, working&#10;&#10;Description automatically generated">
            <a:extLst>
              <a:ext uri="{FF2B5EF4-FFF2-40B4-BE49-F238E27FC236}">
                <a16:creationId xmlns:a16="http://schemas.microsoft.com/office/drawing/2014/main" id="{2D3728DF-B32D-E34D-8940-3725BB850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741" y="1729484"/>
            <a:ext cx="2785240" cy="37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8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0048A95-4824-994F-A972-9A374453FDC7}"/>
              </a:ext>
            </a:extLst>
          </p:cNvPr>
          <p:cNvGrpSpPr/>
          <p:nvPr/>
        </p:nvGrpSpPr>
        <p:grpSpPr>
          <a:xfrm>
            <a:off x="1059605" y="3789148"/>
            <a:ext cx="1547816" cy="2638158"/>
            <a:chOff x="8703599" y="1164310"/>
            <a:chExt cx="1815071" cy="2999866"/>
          </a:xfrm>
        </p:grpSpPr>
        <p:pic>
          <p:nvPicPr>
            <p:cNvPr id="16" name="Picture 15" descr="A group of people sitting in chairs&#10;&#10;Description automatically generated with medium confidence">
              <a:extLst>
                <a:ext uri="{FF2B5EF4-FFF2-40B4-BE49-F238E27FC236}">
                  <a16:creationId xmlns:a16="http://schemas.microsoft.com/office/drawing/2014/main" id="{E4CA03B9-76CC-E54D-9152-FDB7B5494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401088" y="1466822"/>
              <a:ext cx="2420093" cy="18150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EFDBB4-7DD8-BD4A-865C-393DD2EF3B02}"/>
                </a:ext>
              </a:extLst>
            </p:cNvPr>
            <p:cNvSpPr txBox="1"/>
            <p:nvPr/>
          </p:nvSpPr>
          <p:spPr>
            <a:xfrm>
              <a:off x="8703599" y="3639214"/>
              <a:ext cx="1815071" cy="524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2018 Networking Lunch 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4BB803-ABFD-8749-91D6-246C68855522}"/>
              </a:ext>
            </a:extLst>
          </p:cNvPr>
          <p:cNvGrpSpPr/>
          <p:nvPr/>
        </p:nvGrpSpPr>
        <p:grpSpPr>
          <a:xfrm>
            <a:off x="7985608" y="1350681"/>
            <a:ext cx="1596207" cy="2967922"/>
            <a:chOff x="6992690" y="689943"/>
            <a:chExt cx="2255462" cy="4376570"/>
          </a:xfrm>
        </p:grpSpPr>
        <p:pic>
          <p:nvPicPr>
            <p:cNvPr id="4" name="Picture 3" descr="A picture containing text, indoor, person, preparing&#10;&#10;Description automatically generated">
              <a:extLst>
                <a:ext uri="{FF2B5EF4-FFF2-40B4-BE49-F238E27FC236}">
                  <a16:creationId xmlns:a16="http://schemas.microsoft.com/office/drawing/2014/main" id="{0DF4269E-B2C2-4345-9A67-339A502C0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88" b="-1"/>
            <a:stretch/>
          </p:blipFill>
          <p:spPr>
            <a:xfrm>
              <a:off x="6992690" y="689943"/>
              <a:ext cx="2255462" cy="31552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AC6F93-8F8D-3A48-8DE4-4D213825D3B1}"/>
                </a:ext>
              </a:extLst>
            </p:cNvPr>
            <p:cNvSpPr/>
            <p:nvPr/>
          </p:nvSpPr>
          <p:spPr>
            <a:xfrm>
              <a:off x="6992690" y="3841105"/>
              <a:ext cx="2255462" cy="1225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112345"/>
                  </a:solidFill>
                </a:rPr>
                <a:t>Anthony </a:t>
              </a:r>
              <a:r>
                <a:rPr lang="en-US" sz="1200" b="1" dirty="0" err="1">
                  <a:solidFill>
                    <a:srgbClr val="112345"/>
                  </a:solidFill>
                </a:rPr>
                <a:t>Steinauer</a:t>
              </a:r>
              <a:r>
                <a:rPr lang="en-US" sz="1200" b="1" dirty="0">
                  <a:solidFill>
                    <a:srgbClr val="112345"/>
                  </a:solidFill>
                </a:rPr>
                <a:t> 2019 Pathways Intern</a:t>
              </a:r>
            </a:p>
            <a:p>
              <a:r>
                <a:rPr lang="en-US" sz="1200" b="1" dirty="0">
                  <a:solidFill>
                    <a:srgbClr val="112345"/>
                  </a:solidFill>
                </a:rPr>
                <a:t>Pt lab assistant in the </a:t>
              </a:r>
              <a:r>
                <a:rPr lang="en-US" sz="1200" b="1" dirty="0" err="1">
                  <a:solidFill>
                    <a:srgbClr val="112345"/>
                  </a:solidFill>
                </a:rPr>
                <a:t>Torok-Storb</a:t>
              </a:r>
              <a:r>
                <a:rPr lang="en-US" sz="1200" b="1" dirty="0">
                  <a:solidFill>
                    <a:srgbClr val="112345"/>
                  </a:solidFill>
                </a:rPr>
                <a:t> lab</a:t>
              </a:r>
              <a:endParaRPr lang="en-US" sz="1200" b="1" i="0" u="none" strike="noStrike" dirty="0">
                <a:solidFill>
                  <a:srgbClr val="112345"/>
                </a:solidFill>
                <a:effectLst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F02E4E-E9F1-4F4E-BB25-621387DEDF62}"/>
              </a:ext>
            </a:extLst>
          </p:cNvPr>
          <p:cNvGrpSpPr/>
          <p:nvPr/>
        </p:nvGrpSpPr>
        <p:grpSpPr>
          <a:xfrm>
            <a:off x="2716732" y="3789148"/>
            <a:ext cx="1470956" cy="2783945"/>
            <a:chOff x="9749109" y="187900"/>
            <a:chExt cx="2255462" cy="4109259"/>
          </a:xfrm>
        </p:grpSpPr>
        <p:pic>
          <p:nvPicPr>
            <p:cNvPr id="5" name="Picture 4" descr="A picture containing text, indoor, person, working&#10;&#10;Description automatically generated">
              <a:extLst>
                <a:ext uri="{FF2B5EF4-FFF2-40B4-BE49-F238E27FC236}">
                  <a16:creationId xmlns:a16="http://schemas.microsoft.com/office/drawing/2014/main" id="{C8BA22C2-0930-C441-92A7-B2E4BB0D1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88" b="-1"/>
            <a:stretch/>
          </p:blipFill>
          <p:spPr>
            <a:xfrm>
              <a:off x="9749109" y="187900"/>
              <a:ext cx="2255462" cy="315523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3A83A3-8E82-0D49-9572-002449B5A7DD}"/>
                </a:ext>
              </a:extLst>
            </p:cNvPr>
            <p:cNvSpPr/>
            <p:nvPr/>
          </p:nvSpPr>
          <p:spPr>
            <a:xfrm>
              <a:off x="9749109" y="3343138"/>
              <a:ext cx="2255462" cy="954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err="1">
                  <a:solidFill>
                    <a:srgbClr val="112345"/>
                  </a:solidFill>
                </a:rPr>
                <a:t>Maira</a:t>
              </a:r>
              <a:r>
                <a:rPr lang="en-US" sz="1200" b="1" dirty="0">
                  <a:solidFill>
                    <a:srgbClr val="112345"/>
                  </a:solidFill>
                </a:rPr>
                <a:t> Perez </a:t>
              </a:r>
            </a:p>
            <a:p>
              <a:r>
                <a:rPr lang="en-US" sz="1200" b="1" dirty="0">
                  <a:solidFill>
                    <a:srgbClr val="112345"/>
                  </a:solidFill>
                </a:rPr>
                <a:t>2018 intern in the </a:t>
              </a:r>
              <a:r>
                <a:rPr lang="en-US" sz="1200" b="1" dirty="0" err="1">
                  <a:solidFill>
                    <a:srgbClr val="112345"/>
                  </a:solidFill>
                </a:rPr>
                <a:t>Boeckh</a:t>
              </a:r>
              <a:r>
                <a:rPr lang="en-US" sz="1200" b="1" dirty="0">
                  <a:solidFill>
                    <a:srgbClr val="112345"/>
                  </a:solidFill>
                </a:rPr>
                <a:t> lab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B9415A-713B-0146-8C5B-DFCCBD7352B8}"/>
              </a:ext>
            </a:extLst>
          </p:cNvPr>
          <p:cNvGrpSpPr/>
          <p:nvPr/>
        </p:nvGrpSpPr>
        <p:grpSpPr>
          <a:xfrm>
            <a:off x="4296998" y="3789147"/>
            <a:ext cx="1684069" cy="2963385"/>
            <a:chOff x="4830343" y="1164311"/>
            <a:chExt cx="1839566" cy="3363210"/>
          </a:xfrm>
        </p:grpSpPr>
        <p:pic>
          <p:nvPicPr>
            <p:cNvPr id="3" name="Picture 2" descr="Two people talking to each other&#10;&#10;Description automatically generated with low confidence">
              <a:extLst>
                <a:ext uri="{FF2B5EF4-FFF2-40B4-BE49-F238E27FC236}">
                  <a16:creationId xmlns:a16="http://schemas.microsoft.com/office/drawing/2014/main" id="{20613FAC-5FEA-9841-815E-3F052CFE4C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88" b="-1"/>
            <a:stretch/>
          </p:blipFill>
          <p:spPr>
            <a:xfrm>
              <a:off x="4854836" y="1164311"/>
              <a:ext cx="1815073" cy="243642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90CC6D-4C17-2B45-A375-0C4B2103A1BC}"/>
                </a:ext>
              </a:extLst>
            </p:cNvPr>
            <p:cNvSpPr/>
            <p:nvPr/>
          </p:nvSpPr>
          <p:spPr>
            <a:xfrm>
              <a:off x="4830343" y="3584404"/>
              <a:ext cx="1815073" cy="9431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112345"/>
                  </a:solidFill>
                </a:rPr>
                <a:t>Yonas </a:t>
              </a:r>
              <a:r>
                <a:rPr lang="en-US" sz="1200" b="1" dirty="0" err="1">
                  <a:solidFill>
                    <a:srgbClr val="112345"/>
                  </a:solidFill>
                </a:rPr>
                <a:t>Kidanemarian</a:t>
              </a:r>
              <a:r>
                <a:rPr lang="en-US" sz="1200" b="1" dirty="0">
                  <a:solidFill>
                    <a:srgbClr val="112345"/>
                  </a:solidFill>
                </a:rPr>
                <a:t> presenting a</a:t>
              </a:r>
              <a:r>
                <a:rPr lang="en-US" sz="1200" b="1" i="0" u="none" strike="noStrike" dirty="0">
                  <a:solidFill>
                    <a:srgbClr val="112345"/>
                  </a:solidFill>
                  <a:effectLst/>
                </a:rPr>
                <a:t>t the 2019 SACNAS National Conference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7E8F08-9862-9C44-B895-3473DF57C558}"/>
              </a:ext>
            </a:extLst>
          </p:cNvPr>
          <p:cNvGrpSpPr/>
          <p:nvPr/>
        </p:nvGrpSpPr>
        <p:grpSpPr>
          <a:xfrm>
            <a:off x="1059605" y="1353039"/>
            <a:ext cx="3101010" cy="2420498"/>
            <a:chOff x="3184570" y="1164310"/>
            <a:chExt cx="3156324" cy="2694636"/>
          </a:xfrm>
        </p:grpSpPr>
        <p:pic>
          <p:nvPicPr>
            <p:cNvPr id="10" name="Picture 9" descr="A group of people posing for a photo&#10;&#10;Description automatically generated with medium confidence">
              <a:extLst>
                <a:ext uri="{FF2B5EF4-FFF2-40B4-BE49-F238E27FC236}">
                  <a16:creationId xmlns:a16="http://schemas.microsoft.com/office/drawing/2014/main" id="{45325515-C844-244C-B3F6-DA1EBC2C3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570" y="1164310"/>
              <a:ext cx="3156324" cy="236724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4EADDD-34B7-2141-AC83-4F71346518BA}"/>
                </a:ext>
              </a:extLst>
            </p:cNvPr>
            <p:cNvSpPr/>
            <p:nvPr/>
          </p:nvSpPr>
          <p:spPr>
            <a:xfrm>
              <a:off x="3184570" y="3550575"/>
              <a:ext cx="3156324" cy="308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112345"/>
                  </a:solidFill>
                </a:rPr>
                <a:t>2017 Fred Hutch Tour</a:t>
              </a:r>
              <a:endParaRPr lang="en-US" sz="1200" b="1" i="0" u="none" strike="noStrike" dirty="0">
                <a:solidFill>
                  <a:srgbClr val="112345"/>
                </a:solidFill>
                <a:effectLst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D97B32-A2B2-5E41-8C92-6AB871E10BC6}"/>
              </a:ext>
            </a:extLst>
          </p:cNvPr>
          <p:cNvGrpSpPr/>
          <p:nvPr/>
        </p:nvGrpSpPr>
        <p:grpSpPr>
          <a:xfrm>
            <a:off x="9757593" y="1380449"/>
            <a:ext cx="1596206" cy="2593364"/>
            <a:chOff x="8167275" y="1352725"/>
            <a:chExt cx="1596206" cy="2593364"/>
          </a:xfrm>
        </p:grpSpPr>
        <p:pic>
          <p:nvPicPr>
            <p:cNvPr id="21" name="Picture 20" descr="A person in a lab coat&#10;&#10;Description automatically generated with low confidence">
              <a:extLst>
                <a:ext uri="{FF2B5EF4-FFF2-40B4-BE49-F238E27FC236}">
                  <a16:creationId xmlns:a16="http://schemas.microsoft.com/office/drawing/2014/main" id="{97D04E50-5BAF-EB47-BD19-6E7779C3C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275" y="1352725"/>
              <a:ext cx="1596206" cy="213169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77D08D-643E-4543-AC88-D92F85F9664F}"/>
                </a:ext>
              </a:extLst>
            </p:cNvPr>
            <p:cNvSpPr txBox="1"/>
            <p:nvPr/>
          </p:nvSpPr>
          <p:spPr>
            <a:xfrm>
              <a:off x="8188669" y="3484424"/>
              <a:ext cx="157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Camila Christensen 2020 Pathways Intern</a:t>
              </a:r>
            </a:p>
          </p:txBody>
        </p:sp>
      </p:grpSp>
      <p:pic>
        <p:nvPicPr>
          <p:cNvPr id="27" name="Picture 26" descr="A group of people standing in front of a screen&#10;&#10;Description automatically generated with medium confidence">
            <a:extLst>
              <a:ext uri="{FF2B5EF4-FFF2-40B4-BE49-F238E27FC236}">
                <a16:creationId xmlns:a16="http://schemas.microsoft.com/office/drawing/2014/main" id="{B9A3F236-E9DC-F041-A448-A47349237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75" y="1347137"/>
            <a:ext cx="1610082" cy="21467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B43B01C-4394-A243-88C6-45CEB4305754}"/>
              </a:ext>
            </a:extLst>
          </p:cNvPr>
          <p:cNvSpPr txBox="1"/>
          <p:nvPr/>
        </p:nvSpPr>
        <p:spPr>
          <a:xfrm>
            <a:off x="6342307" y="4644556"/>
            <a:ext cx="55394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MESA &amp; Hutch United partnership began in 2017 with a Fred Hutch tour and scientific seminar. Our partnership has grown to include yearly lab tours, networking lunches, scientific poster presentation assistance, guest speakers, and 7 internships from 2017 to 2020. 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36D5FB-F34D-8D4C-9F12-D00F2AA044DC}"/>
              </a:ext>
            </a:extLst>
          </p:cNvPr>
          <p:cNvGrpSpPr/>
          <p:nvPr/>
        </p:nvGrpSpPr>
        <p:grpSpPr>
          <a:xfrm>
            <a:off x="6172644" y="1347499"/>
            <a:ext cx="1598964" cy="2612321"/>
            <a:chOff x="6172644" y="1347499"/>
            <a:chExt cx="1598964" cy="2612321"/>
          </a:xfrm>
        </p:grpSpPr>
        <p:pic>
          <p:nvPicPr>
            <p:cNvPr id="31" name="Picture 30" descr="A picture containing person, indoor, person&#10;&#10;Description automatically generated">
              <a:extLst>
                <a:ext uri="{FF2B5EF4-FFF2-40B4-BE49-F238E27FC236}">
                  <a16:creationId xmlns:a16="http://schemas.microsoft.com/office/drawing/2014/main" id="{92757A47-A6CF-B341-85E9-D5A9037B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644" y="1347499"/>
              <a:ext cx="1598964" cy="213195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D3D656-1DEB-CC46-83F1-8E6C4D02A731}"/>
                </a:ext>
              </a:extLst>
            </p:cNvPr>
            <p:cNvSpPr txBox="1"/>
            <p:nvPr/>
          </p:nvSpPr>
          <p:spPr>
            <a:xfrm>
              <a:off x="6192229" y="3498155"/>
              <a:ext cx="1576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2019 Lab Tour &amp; Networking Lunch</a:t>
              </a:r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D36A2604-7DEF-3E4A-AD46-A84AE670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" y="3981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000A1517-085F-E242-AD11-783EB16A76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608" y="236480"/>
            <a:ext cx="2495107" cy="10402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FED8589-D748-0C4A-B83B-548620DB658C}"/>
              </a:ext>
            </a:extLst>
          </p:cNvPr>
          <p:cNvSpPr txBox="1"/>
          <p:nvPr/>
        </p:nvSpPr>
        <p:spPr>
          <a:xfrm>
            <a:off x="1390087" y="538186"/>
            <a:ext cx="8388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Hutch United – Seattle Central College MESA Program Partnership</a:t>
            </a:r>
          </a:p>
        </p:txBody>
      </p:sp>
    </p:spTree>
    <p:extLst>
      <p:ext uri="{BB962C8B-B14F-4D97-AF65-F5344CB8AC3E}">
        <p14:creationId xmlns:p14="http://schemas.microsoft.com/office/powerpoint/2010/main" val="181264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543EF9-BCB6-994A-8824-889BBCD0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" y="3981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EC523C3-F7EA-5C4A-BF58-BE204D51B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608" y="236480"/>
            <a:ext cx="2495107" cy="10402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8685E3-A3AE-0F4B-B113-F00A0D1323E4}"/>
              </a:ext>
            </a:extLst>
          </p:cNvPr>
          <p:cNvSpPr txBox="1"/>
          <p:nvPr/>
        </p:nvSpPr>
        <p:spPr>
          <a:xfrm>
            <a:off x="1366345" y="443983"/>
            <a:ext cx="8388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Hutch United – Seattle Central College MESA Program Partnership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0FCF8-214F-6F47-8172-511E2E408853}"/>
              </a:ext>
            </a:extLst>
          </p:cNvPr>
          <p:cNvSpPr txBox="1"/>
          <p:nvPr/>
        </p:nvSpPr>
        <p:spPr>
          <a:xfrm>
            <a:off x="4193836" y="1952088"/>
            <a:ext cx="6600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Partnership formalized via Memorandum of Understanding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Due to the pandemic, current activities focus on virtual options: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short-term internships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panel discussions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370030-449D-EB4C-BC89-4C59060F02D2}"/>
              </a:ext>
            </a:extLst>
          </p:cNvPr>
          <p:cNvSpPr txBox="1"/>
          <p:nvPr/>
        </p:nvSpPr>
        <p:spPr>
          <a:xfrm>
            <a:off x="4183326" y="1231467"/>
            <a:ext cx="3911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2020 - 2021 Highlights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05BDC9A4-240F-FE40-A15E-6DAEB01C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5" y="1517319"/>
            <a:ext cx="3602014" cy="4903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974900-32B7-8A41-9225-14A94CF4494B}"/>
              </a:ext>
            </a:extLst>
          </p:cNvPr>
          <p:cNvSpPr txBox="1"/>
          <p:nvPr/>
        </p:nvSpPr>
        <p:spPr>
          <a:xfrm>
            <a:off x="4193836" y="3839107"/>
            <a:ext cx="73990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HU-MESA Partnership Managers: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Stephanie Shadbolt, Brian Williamson (Fred Hutch)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Marilyn Saavedra-Leyva (Seattle Central College)</a:t>
            </a:r>
          </a:p>
          <a:p>
            <a:pPr lvl="1"/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Want to learn more? Ideas for activities?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Email: </a:t>
            </a:r>
            <a:r>
              <a:rPr lang="en-US" dirty="0">
                <a:hlinkClick r:id="rId5"/>
              </a:rPr>
              <a:t>HUOutreach@fredhutch.org</a:t>
            </a:r>
            <a:endParaRPr lang="en-US" dirty="0"/>
          </a:p>
          <a:p>
            <a:pPr marL="742950" lvl="1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MESA Program at Seattle Central College:</a:t>
            </a:r>
          </a:p>
          <a:p>
            <a:r>
              <a:rPr lang="en-US" dirty="0">
                <a:hlinkClick r:id="rId6"/>
              </a:rPr>
              <a:t>https://seattlecentral.edu/campus-life/student-support-and-services/mesa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07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303</Words>
  <Application>Microsoft Macintosh PowerPoint</Application>
  <PresentationFormat>Widescreen</PresentationFormat>
  <Paragraphs>32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Shadbolt, Stephanie</dc:creator>
  <cp:lastModifiedBy>Shadbolt, Stephanie</cp:lastModifiedBy>
  <cp:revision>10</cp:revision>
  <dcterms:created xsi:type="dcterms:W3CDTF">2021-02-09T20:32:39Z</dcterms:created>
  <dcterms:modified xsi:type="dcterms:W3CDTF">2021-02-12T01:30:29Z</dcterms:modified>
</cp:coreProperties>
</file>